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e3581c224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ce3581c22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ce3581c224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ce3581c224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e407deec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ce407deec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e407deecc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ce407deecc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ce4af61f2b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ce4af61f2b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ce3581c22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ce3581c22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ce3581c22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ce3581c22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cbd926ed80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cbd926ed80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ce4af61f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ce4af61f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bd926ed80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bd926ed80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cff3449b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cff3449b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e3581c22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e3581c22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e2a22b13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e2a22b13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e4af61f2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ce4af61f2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e2a22b13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e2a22b13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e2a22b13f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e2a22b13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e3581c22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e3581c22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Relationship Id="rId4" Type="http://schemas.openxmlformats.org/officeDocument/2006/relationships/image" Target="../media/image15.png"/><Relationship Id="rId10" Type="http://schemas.openxmlformats.org/officeDocument/2006/relationships/image" Target="../media/image28.png"/><Relationship Id="rId9" Type="http://schemas.openxmlformats.org/officeDocument/2006/relationships/image" Target="../media/image24.png"/><Relationship Id="rId5" Type="http://schemas.openxmlformats.org/officeDocument/2006/relationships/image" Target="../media/image23.png"/><Relationship Id="rId6" Type="http://schemas.openxmlformats.org/officeDocument/2006/relationships/image" Target="../media/image17.png"/><Relationship Id="rId7" Type="http://schemas.openxmlformats.org/officeDocument/2006/relationships/image" Target="../media/image20.png"/><Relationship Id="rId8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6272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400">
                <a:latin typeface="Arial"/>
                <a:ea typeface="Arial"/>
                <a:cs typeface="Arial"/>
                <a:sym typeface="Arial"/>
              </a:rPr>
              <a:t>Etude théorique et pratique de la génération d'images adverses à partir de la bibliothèque </a:t>
            </a:r>
            <a:r>
              <a:rPr i="1" lang="fr" sz="3400">
                <a:latin typeface="Arial"/>
                <a:ea typeface="Arial"/>
                <a:cs typeface="Arial"/>
                <a:sym typeface="Arial"/>
              </a:rPr>
              <a:t>foolbox</a:t>
            </a:r>
            <a:endParaRPr i="1" sz="3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4777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Nicolas GAUFFIN - Claire DELGOVE						</a:t>
            </a:r>
            <a:r>
              <a:rPr lang="fr"/>
              <a:t>	</a:t>
            </a:r>
            <a:endParaRPr/>
          </a:p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type="title"/>
          </p:nvPr>
        </p:nvSpPr>
        <p:spPr>
          <a:xfrm>
            <a:off x="729325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étudiée n°1 : Résultats</a:t>
            </a:r>
            <a:endParaRPr sz="1700"/>
          </a:p>
        </p:txBody>
      </p:sp>
      <p:sp>
        <p:nvSpPr>
          <p:cNvPr id="190" name="Google Shape;190;p22"/>
          <p:cNvSpPr txBox="1"/>
          <p:nvPr>
            <p:ph type="title"/>
          </p:nvPr>
        </p:nvSpPr>
        <p:spPr>
          <a:xfrm>
            <a:off x="810600" y="1274750"/>
            <a:ext cx="7547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0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FGSM (Fast Gradient Sign Method) / </a:t>
            </a:r>
            <a:r>
              <a:rPr i="1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LinfFastGradientAttack</a:t>
            </a:r>
            <a:endParaRPr i="1"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048" y="1809950"/>
            <a:ext cx="4020142" cy="30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875" y="1809950"/>
            <a:ext cx="4083810" cy="30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/>
          <p:nvPr>
            <p:ph type="title"/>
          </p:nvPr>
        </p:nvSpPr>
        <p:spPr>
          <a:xfrm>
            <a:off x="729325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étudiée n°1 : Etude de la distorsion</a:t>
            </a:r>
            <a:endParaRPr sz="1700"/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6409" y="1809950"/>
            <a:ext cx="2604416" cy="267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500" y="1886150"/>
            <a:ext cx="2673275" cy="262124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"/>
          <p:cNvSpPr/>
          <p:nvPr/>
        </p:nvSpPr>
        <p:spPr>
          <a:xfrm>
            <a:off x="3774750" y="2943625"/>
            <a:ext cx="1162200" cy="408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3"/>
          <p:cNvSpPr txBox="1"/>
          <p:nvPr>
            <p:ph type="title"/>
          </p:nvPr>
        </p:nvSpPr>
        <p:spPr>
          <a:xfrm>
            <a:off x="810600" y="1274750"/>
            <a:ext cx="7547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0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FGSM (Fast Gradient Sign Method) / </a:t>
            </a:r>
            <a:r>
              <a:rPr i="1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LinfFastGradientAttack</a:t>
            </a:r>
            <a:endParaRPr i="1"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/>
          <p:nvPr>
            <p:ph type="title"/>
          </p:nvPr>
        </p:nvSpPr>
        <p:spPr>
          <a:xfrm>
            <a:off x="729325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étudiée n°1 : </a:t>
            </a: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Etude de la distorsion</a:t>
            </a:r>
            <a:endParaRPr sz="1700"/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t/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4"/>
          <p:cNvSpPr txBox="1"/>
          <p:nvPr>
            <p:ph type="title"/>
          </p:nvPr>
        </p:nvSpPr>
        <p:spPr>
          <a:xfrm>
            <a:off x="810600" y="1274750"/>
            <a:ext cx="7547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0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FGSM (Fast Gradient Sign Method) / </a:t>
            </a:r>
            <a:r>
              <a:rPr i="1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LinfFastGradientAttack</a:t>
            </a:r>
            <a:endParaRPr i="1"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1875" y="1811975"/>
            <a:ext cx="3875425" cy="27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500" y="1886150"/>
            <a:ext cx="2673275" cy="262124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"/>
          <p:cNvSpPr/>
          <p:nvPr/>
        </p:nvSpPr>
        <p:spPr>
          <a:xfrm>
            <a:off x="3663475" y="2992775"/>
            <a:ext cx="1162200" cy="408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title"/>
          </p:nvPr>
        </p:nvSpPr>
        <p:spPr>
          <a:xfrm>
            <a:off x="729325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étudiée n°1 : Etude de la distorsion</a:t>
            </a:r>
            <a:endParaRPr sz="1700"/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t/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5"/>
          <p:cNvSpPr txBox="1"/>
          <p:nvPr>
            <p:ph type="title"/>
          </p:nvPr>
        </p:nvSpPr>
        <p:spPr>
          <a:xfrm>
            <a:off x="810600" y="1274750"/>
            <a:ext cx="7547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0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FGSM (Fast Gradient Sign Method) / </a:t>
            </a:r>
            <a:r>
              <a:rPr i="1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LinfFastGradientAttack</a:t>
            </a:r>
            <a:endParaRPr i="1"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9425" y="1778862"/>
            <a:ext cx="4405050" cy="314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150" y="1838525"/>
            <a:ext cx="4083810" cy="30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5"/>
          <p:cNvSpPr/>
          <p:nvPr/>
        </p:nvSpPr>
        <p:spPr>
          <a:xfrm rot="5400000">
            <a:off x="735650" y="3282375"/>
            <a:ext cx="2437200" cy="63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5"/>
          <p:cNvSpPr/>
          <p:nvPr/>
        </p:nvSpPr>
        <p:spPr>
          <a:xfrm rot="5400000">
            <a:off x="497525" y="3282350"/>
            <a:ext cx="2432400" cy="111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5"/>
          <p:cNvSpPr/>
          <p:nvPr/>
        </p:nvSpPr>
        <p:spPr>
          <a:xfrm rot="5400000">
            <a:off x="4002725" y="3282350"/>
            <a:ext cx="2432400" cy="111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5"/>
          <p:cNvSpPr/>
          <p:nvPr/>
        </p:nvSpPr>
        <p:spPr>
          <a:xfrm rot="5400000">
            <a:off x="4078925" y="3282350"/>
            <a:ext cx="2432400" cy="111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Attaque n°2 : Modèle de Brendel and Bethge</a:t>
            </a:r>
            <a:endParaRPr/>
          </a:p>
        </p:txBody>
      </p:sp>
      <p:sp>
        <p:nvSpPr>
          <p:cNvPr id="232" name="Google Shape;232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/>
          <p:nvPr>
            <p:ph type="title"/>
          </p:nvPr>
        </p:nvSpPr>
        <p:spPr>
          <a:xfrm>
            <a:off x="729325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étudiée n°2 : </a:t>
            </a: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Fonctionnement</a:t>
            </a:r>
            <a:endParaRPr sz="1700"/>
          </a:p>
        </p:txBody>
      </p:sp>
      <p:sp>
        <p:nvSpPr>
          <p:cNvPr id="238" name="Google Shape;238;p27"/>
          <p:cNvSpPr txBox="1"/>
          <p:nvPr>
            <p:ph type="title"/>
          </p:nvPr>
        </p:nvSpPr>
        <p:spPr>
          <a:xfrm>
            <a:off x="810600" y="1274750"/>
            <a:ext cx="7547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0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Brendel and Bethge / </a:t>
            </a:r>
            <a:r>
              <a:rPr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LinfinityBrendelBethgeAttack</a:t>
            </a:r>
            <a:endParaRPr i="1"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p27"/>
          <p:cNvPicPr preferRelativeResize="0"/>
          <p:nvPr/>
        </p:nvPicPr>
        <p:blipFill rotWithShape="1">
          <a:blip r:embed="rId3">
            <a:alphaModFix/>
          </a:blip>
          <a:srcRect b="0" l="0" r="0" t="15462"/>
          <a:stretch/>
        </p:blipFill>
        <p:spPr>
          <a:xfrm>
            <a:off x="476550" y="2070850"/>
            <a:ext cx="8491502" cy="207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7"/>
          <p:cNvPicPr preferRelativeResize="0"/>
          <p:nvPr/>
        </p:nvPicPr>
        <p:blipFill rotWithShape="1">
          <a:blip r:embed="rId3">
            <a:alphaModFix/>
          </a:blip>
          <a:srcRect b="91124" l="0" r="88730" t="3269"/>
          <a:stretch/>
        </p:blipFill>
        <p:spPr>
          <a:xfrm>
            <a:off x="476550" y="1922500"/>
            <a:ext cx="1030497" cy="14834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 txBox="1"/>
          <p:nvPr>
            <p:ph type="title"/>
          </p:nvPr>
        </p:nvSpPr>
        <p:spPr>
          <a:xfrm>
            <a:off x="729325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étudiée n°2 : Résultats</a:t>
            </a:r>
            <a:endParaRPr sz="1700"/>
          </a:p>
        </p:txBody>
      </p:sp>
      <p:sp>
        <p:nvSpPr>
          <p:cNvPr id="247" name="Google Shape;247;p28"/>
          <p:cNvSpPr txBox="1"/>
          <p:nvPr>
            <p:ph type="title"/>
          </p:nvPr>
        </p:nvSpPr>
        <p:spPr>
          <a:xfrm>
            <a:off x="810600" y="1274750"/>
            <a:ext cx="7547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0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Brendel and Bethge / </a:t>
            </a:r>
            <a:r>
              <a:rPr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LinfinityBrendelBethgeAttack</a:t>
            </a:r>
            <a:endParaRPr i="1"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850" y="1953550"/>
            <a:ext cx="369570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375" y="2184925"/>
            <a:ext cx="1464100" cy="10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0387" y="3310125"/>
            <a:ext cx="1464088" cy="10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55200" y="2376062"/>
            <a:ext cx="2516300" cy="180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9"/>
          <p:cNvSpPr txBox="1"/>
          <p:nvPr>
            <p:ph type="title"/>
          </p:nvPr>
        </p:nvSpPr>
        <p:spPr>
          <a:xfrm>
            <a:off x="717650" y="700425"/>
            <a:ext cx="6651300" cy="4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Comparaison des deux attaques </a:t>
            </a:r>
            <a:endParaRPr sz="1700"/>
          </a:p>
        </p:txBody>
      </p:sp>
      <p:pic>
        <p:nvPicPr>
          <p:cNvPr id="258" name="Google Shape;2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4138" y="1360075"/>
            <a:ext cx="4995725" cy="359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/>
          <p:nvPr>
            <p:ph type="title"/>
          </p:nvPr>
        </p:nvSpPr>
        <p:spPr>
          <a:xfrm>
            <a:off x="717625" y="725150"/>
            <a:ext cx="6651300" cy="4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Conclusion </a:t>
            </a:r>
            <a:endParaRPr sz="1700"/>
          </a:p>
        </p:txBody>
      </p:sp>
      <p:pic>
        <p:nvPicPr>
          <p:cNvPr id="265" name="Google Shape;2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750" y="1437000"/>
            <a:ext cx="1733425" cy="16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9750" y="3136700"/>
            <a:ext cx="1733425" cy="16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3025" y="3136699"/>
            <a:ext cx="1733425" cy="1699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7700" y="1437000"/>
            <a:ext cx="1733425" cy="1699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06300" y="1432225"/>
            <a:ext cx="1733425" cy="1699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06300" y="3148150"/>
            <a:ext cx="1733425" cy="1699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334900" y="1437000"/>
            <a:ext cx="1733425" cy="1699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334900" y="3148150"/>
            <a:ext cx="1733425" cy="169971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3197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0" lang="fr" sz="35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Sommaire</a:t>
            </a:r>
            <a:endParaRPr sz="939"/>
          </a:p>
        </p:txBody>
      </p:sp>
      <p:sp>
        <p:nvSpPr>
          <p:cNvPr id="94" name="Google Shape;94;p14"/>
          <p:cNvSpPr txBox="1"/>
          <p:nvPr/>
        </p:nvSpPr>
        <p:spPr>
          <a:xfrm>
            <a:off x="1520800" y="2336825"/>
            <a:ext cx="5489700" cy="21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Introduction</a:t>
            </a:r>
            <a:endParaRPr sz="1500"/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Création d’image adverse</a:t>
            </a:r>
            <a:endParaRPr sz="1500"/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Attaque étudiée n°1 : FGSM</a:t>
            </a:r>
            <a:endParaRPr sz="1500"/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Attaque étudiée n°2 : Brendel &amp; Bethge</a:t>
            </a:r>
            <a:endParaRPr sz="1500"/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Comparaison des deux attaques </a:t>
            </a:r>
            <a:endParaRPr sz="1500"/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Conclusion </a:t>
            </a:r>
            <a:endParaRPr sz="1500"/>
          </a:p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4050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700"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100" y="1561100"/>
            <a:ext cx="3482325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 rotWithShape="1">
          <a:blip r:embed="rId4">
            <a:alphaModFix/>
          </a:blip>
          <a:srcRect b="0" l="0" r="28866" t="0"/>
          <a:stretch/>
        </p:blipFill>
        <p:spPr>
          <a:xfrm>
            <a:off x="5643325" y="1633438"/>
            <a:ext cx="2761055" cy="284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/>
          <p:nvPr/>
        </p:nvSpPr>
        <p:spPr>
          <a:xfrm rot="10800000">
            <a:off x="4870834" y="1705772"/>
            <a:ext cx="543900" cy="2695500"/>
          </a:xfrm>
          <a:prstGeom prst="rightBrace">
            <a:avLst>
              <a:gd fmla="val 50000" name="adj1"/>
              <a:gd fmla="val 4954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61825" y="2453950"/>
            <a:ext cx="2213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latin typeface="Lato"/>
                <a:ea typeface="Lato"/>
                <a:cs typeface="Lato"/>
                <a:sym typeface="Lato"/>
              </a:rPr>
              <a:t>Modèle </a:t>
            </a:r>
            <a:r>
              <a:rPr lang="fr" sz="1200">
                <a:latin typeface="Lato"/>
                <a:ea typeface="Lato"/>
                <a:cs typeface="Lato"/>
                <a:sym typeface="Lato"/>
              </a:rPr>
              <a:t>: Keras Resnet50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latin typeface="Lato"/>
                <a:ea typeface="Lato"/>
                <a:cs typeface="Lato"/>
                <a:sym typeface="Lato"/>
              </a:rPr>
              <a:t>Dataset </a:t>
            </a:r>
            <a:r>
              <a:rPr lang="fr" sz="1200">
                <a:latin typeface="Lato"/>
                <a:ea typeface="Lato"/>
                <a:cs typeface="Lato"/>
                <a:sym typeface="Lato"/>
              </a:rPr>
              <a:t>: ‘imagenet’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724050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700"/>
          </a:p>
        </p:txBody>
      </p:sp>
      <p:pic>
        <p:nvPicPr>
          <p:cNvPr id="111" name="Google Shape;111;p16"/>
          <p:cNvPicPr preferRelativeResize="0"/>
          <p:nvPr/>
        </p:nvPicPr>
        <p:blipFill rotWithShape="1">
          <a:blip r:embed="rId3">
            <a:alphaModFix/>
          </a:blip>
          <a:srcRect b="0" l="18403" r="18892" t="0"/>
          <a:stretch/>
        </p:blipFill>
        <p:spPr>
          <a:xfrm>
            <a:off x="724050" y="1636100"/>
            <a:ext cx="3894699" cy="277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 txBox="1"/>
          <p:nvPr/>
        </p:nvSpPr>
        <p:spPr>
          <a:xfrm>
            <a:off x="5019850" y="1628750"/>
            <a:ext cx="39567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●"/>
            </a:pPr>
            <a:r>
              <a:rPr lang="fr" sz="1500">
                <a:latin typeface="Calibri"/>
                <a:ea typeface="Calibri"/>
                <a:cs typeface="Calibri"/>
                <a:sym typeface="Calibri"/>
              </a:rPr>
              <a:t>Attaque de type </a:t>
            </a:r>
            <a:r>
              <a:rPr b="1" lang="fr" sz="1500">
                <a:latin typeface="Calibri"/>
                <a:ea typeface="Calibri"/>
                <a:cs typeface="Calibri"/>
                <a:sym typeface="Calibri"/>
              </a:rPr>
              <a:t>WhiteBox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●"/>
            </a:pPr>
            <a:r>
              <a:rPr b="1" lang="fr" sz="1500">
                <a:latin typeface="Calibri"/>
                <a:ea typeface="Calibri"/>
                <a:cs typeface="Calibri"/>
                <a:sym typeface="Calibri"/>
              </a:rPr>
              <a:t>Misclassification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u="sng">
                <a:latin typeface="Calibri"/>
                <a:ea typeface="Calibri"/>
                <a:cs typeface="Calibri"/>
                <a:sym typeface="Calibri"/>
              </a:rPr>
              <a:t>Objectifs </a:t>
            </a:r>
            <a:r>
              <a:rPr lang="fr" sz="1500">
                <a:latin typeface="Calibri"/>
                <a:ea typeface="Calibri"/>
                <a:cs typeface="Calibri"/>
                <a:sym typeface="Calibri"/>
              </a:rPr>
              <a:t>: 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fr" sz="1500">
                <a:latin typeface="Calibri"/>
                <a:ea typeface="Calibri"/>
                <a:cs typeface="Calibri"/>
                <a:sym typeface="Calibri"/>
              </a:rPr>
              <a:t>Tromper le réseau de neurones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fr" sz="1500">
                <a:latin typeface="Calibri"/>
                <a:ea typeface="Calibri"/>
                <a:cs typeface="Calibri"/>
                <a:sym typeface="Calibri"/>
              </a:rPr>
              <a:t>Minimiser la </a:t>
            </a:r>
            <a:r>
              <a:rPr b="1" lang="fr" sz="1500">
                <a:latin typeface="Calibri"/>
                <a:ea typeface="Calibri"/>
                <a:cs typeface="Calibri"/>
                <a:sym typeface="Calibri"/>
              </a:rPr>
              <a:t>distorsion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729325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Création d’image adverse</a:t>
            </a:r>
            <a:endParaRPr sz="1700"/>
          </a:p>
        </p:txBody>
      </p:sp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 b="5935" l="7175" r="0" t="0"/>
          <a:stretch/>
        </p:blipFill>
        <p:spPr>
          <a:xfrm>
            <a:off x="4199863" y="1751792"/>
            <a:ext cx="1948500" cy="194968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768475" y="3672675"/>
            <a:ext cx="1948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300">
                <a:latin typeface="Lato"/>
                <a:ea typeface="Lato"/>
                <a:cs typeface="Lato"/>
                <a:sym typeface="Lato"/>
              </a:rPr>
              <a:t>Image de base</a:t>
            </a:r>
            <a:endParaRPr b="1" i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7"/>
          <p:cNvSpPr txBox="1"/>
          <p:nvPr/>
        </p:nvSpPr>
        <p:spPr>
          <a:xfrm>
            <a:off x="4199863" y="3674150"/>
            <a:ext cx="1948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300">
                <a:latin typeface="Lato"/>
                <a:ea typeface="Lato"/>
                <a:cs typeface="Lato"/>
                <a:sym typeface="Lato"/>
              </a:rPr>
              <a:t>Perturbation </a:t>
            </a:r>
            <a:endParaRPr b="1" i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6818975" y="3768050"/>
            <a:ext cx="1948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300">
                <a:latin typeface="Lato"/>
                <a:ea typeface="Lato"/>
                <a:cs typeface="Lato"/>
                <a:sym typeface="Lato"/>
              </a:rPr>
              <a:t>Image perturbée</a:t>
            </a:r>
            <a:endParaRPr b="1" i="1" sz="1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4">
            <a:alphaModFix/>
          </a:blip>
          <a:srcRect b="22540" l="57514" r="9708" t="23143"/>
          <a:stretch/>
        </p:blipFill>
        <p:spPr>
          <a:xfrm>
            <a:off x="3579307" y="2461823"/>
            <a:ext cx="484440" cy="53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/>
          <p:nvPr/>
        </p:nvSpPr>
        <p:spPr>
          <a:xfrm>
            <a:off x="6208275" y="2574350"/>
            <a:ext cx="404700" cy="4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2874575" y="2474050"/>
            <a:ext cx="560100" cy="535200"/>
          </a:xfrm>
          <a:prstGeom prst="mathPlus">
            <a:avLst>
              <a:gd fmla="val 23520" name="adj1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7"/>
          <p:cNvSpPr txBox="1"/>
          <p:nvPr/>
        </p:nvSpPr>
        <p:spPr>
          <a:xfrm>
            <a:off x="2716975" y="3668000"/>
            <a:ext cx="1595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300">
                <a:latin typeface="Lato"/>
                <a:ea typeface="Lato"/>
                <a:cs typeface="Lato"/>
                <a:sym typeface="Lato"/>
              </a:rPr>
              <a:t>Facteur d’intensité de la perturbation</a:t>
            </a:r>
            <a:endParaRPr b="1" i="1"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7" name="Google Shape;127;p17"/>
          <p:cNvCxnSpPr/>
          <p:nvPr/>
        </p:nvCxnSpPr>
        <p:spPr>
          <a:xfrm rot="10800000">
            <a:off x="3821525" y="3085450"/>
            <a:ext cx="0" cy="609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8" name="Google Shape;12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2975" y="1682412"/>
            <a:ext cx="2230700" cy="2187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4600" y="1694700"/>
            <a:ext cx="2095350" cy="205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Attaque n°1 : FGSM</a:t>
            </a:r>
            <a:endParaRPr/>
          </a:p>
        </p:txBody>
      </p:sp>
      <p:sp>
        <p:nvSpPr>
          <p:cNvPr id="136" name="Google Shape;136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type="title"/>
          </p:nvPr>
        </p:nvSpPr>
        <p:spPr>
          <a:xfrm>
            <a:off x="729325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par gradient étudiée n°1 : Fonctionnement</a:t>
            </a:r>
            <a:endParaRPr sz="1700"/>
          </a:p>
        </p:txBody>
      </p:sp>
      <p:sp>
        <p:nvSpPr>
          <p:cNvPr id="142" name="Google Shape;142;p19"/>
          <p:cNvSpPr txBox="1"/>
          <p:nvPr>
            <p:ph type="title"/>
          </p:nvPr>
        </p:nvSpPr>
        <p:spPr>
          <a:xfrm>
            <a:off x="810600" y="1274750"/>
            <a:ext cx="7547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0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FGSM (Fast Gradient Sign Method) / </a:t>
            </a:r>
            <a:r>
              <a:rPr i="1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LinfFastGradientAttack</a:t>
            </a:r>
            <a:endParaRPr i="1"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600" y="2335275"/>
            <a:ext cx="2393274" cy="175506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 txBox="1"/>
          <p:nvPr/>
        </p:nvSpPr>
        <p:spPr>
          <a:xfrm>
            <a:off x="765838" y="4090325"/>
            <a:ext cx="2482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100">
                <a:solidFill>
                  <a:srgbClr val="262626"/>
                </a:solidFill>
                <a:highlight>
                  <a:srgbClr val="FFFFFF"/>
                </a:highlight>
              </a:rPr>
              <a:t>Fonctionnement standard d’un réseau de neurones</a:t>
            </a:r>
            <a:endParaRPr b="1" i="1" sz="1300"/>
          </a:p>
        </p:txBody>
      </p:sp>
      <p:sp>
        <p:nvSpPr>
          <p:cNvPr id="145" name="Google Shape;145;p19"/>
          <p:cNvSpPr/>
          <p:nvPr/>
        </p:nvSpPr>
        <p:spPr>
          <a:xfrm>
            <a:off x="1285875" y="2038575"/>
            <a:ext cx="1248900" cy="296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9"/>
          <p:cNvSpPr txBox="1"/>
          <p:nvPr/>
        </p:nvSpPr>
        <p:spPr>
          <a:xfrm>
            <a:off x="1218000" y="1733750"/>
            <a:ext cx="1479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000">
                <a:solidFill>
                  <a:srgbClr val="262626"/>
                </a:solidFill>
                <a:highlight>
                  <a:srgbClr val="FFFFFF"/>
                </a:highlight>
              </a:rPr>
              <a:t>Rétropropagation</a:t>
            </a:r>
            <a:endParaRPr b="1" i="1" sz="1200"/>
          </a:p>
        </p:txBody>
      </p:sp>
      <p:sp>
        <p:nvSpPr>
          <p:cNvPr id="147" name="Google Shape;147;p19"/>
          <p:cNvSpPr/>
          <p:nvPr/>
        </p:nvSpPr>
        <p:spPr>
          <a:xfrm>
            <a:off x="1618875" y="2561725"/>
            <a:ext cx="111300" cy="1230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9"/>
          <p:cNvSpPr/>
          <p:nvPr/>
        </p:nvSpPr>
        <p:spPr>
          <a:xfrm>
            <a:off x="1618875" y="3057025"/>
            <a:ext cx="111300" cy="1230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9"/>
          <p:cNvSpPr/>
          <p:nvPr/>
        </p:nvSpPr>
        <p:spPr>
          <a:xfrm>
            <a:off x="1595075" y="3723775"/>
            <a:ext cx="111300" cy="1230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9"/>
          <p:cNvSpPr/>
          <p:nvPr/>
        </p:nvSpPr>
        <p:spPr>
          <a:xfrm>
            <a:off x="2176100" y="2647450"/>
            <a:ext cx="111300" cy="1230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9"/>
          <p:cNvSpPr/>
          <p:nvPr/>
        </p:nvSpPr>
        <p:spPr>
          <a:xfrm>
            <a:off x="2261825" y="3151313"/>
            <a:ext cx="111300" cy="1230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9"/>
          <p:cNvSpPr/>
          <p:nvPr/>
        </p:nvSpPr>
        <p:spPr>
          <a:xfrm>
            <a:off x="2176100" y="3620825"/>
            <a:ext cx="111300" cy="1230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"/>
          <p:cNvSpPr/>
          <p:nvPr/>
        </p:nvSpPr>
        <p:spPr>
          <a:xfrm>
            <a:off x="1007675" y="4691875"/>
            <a:ext cx="111300" cy="1230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9"/>
          <p:cNvSpPr txBox="1"/>
          <p:nvPr/>
        </p:nvSpPr>
        <p:spPr>
          <a:xfrm>
            <a:off x="1092200" y="4579500"/>
            <a:ext cx="100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rgbClr val="262626"/>
                </a:solidFill>
                <a:highlight>
                  <a:srgbClr val="FFFFFF"/>
                </a:highlight>
              </a:rPr>
              <a:t>Poids ajustés</a:t>
            </a:r>
            <a:endParaRPr i="1" sz="1100"/>
          </a:p>
        </p:txBody>
      </p:sp>
      <p:pic>
        <p:nvPicPr>
          <p:cNvPr id="155" name="Google Shape;15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8175" y="2335275"/>
            <a:ext cx="2393274" cy="1755068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9"/>
          <p:cNvSpPr/>
          <p:nvPr/>
        </p:nvSpPr>
        <p:spPr>
          <a:xfrm>
            <a:off x="4792738" y="2038575"/>
            <a:ext cx="1248900" cy="296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 txBox="1"/>
          <p:nvPr/>
        </p:nvSpPr>
        <p:spPr>
          <a:xfrm>
            <a:off x="4724863" y="1733750"/>
            <a:ext cx="1479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000">
                <a:solidFill>
                  <a:srgbClr val="262626"/>
                </a:solidFill>
                <a:highlight>
                  <a:srgbClr val="FFFFFF"/>
                </a:highlight>
              </a:rPr>
              <a:t>Rétropropagation</a:t>
            </a:r>
            <a:endParaRPr b="1" i="1" sz="1200"/>
          </a:p>
        </p:txBody>
      </p:sp>
      <p:sp>
        <p:nvSpPr>
          <p:cNvPr id="158" name="Google Shape;158;p19"/>
          <p:cNvSpPr/>
          <p:nvPr/>
        </p:nvSpPr>
        <p:spPr>
          <a:xfrm>
            <a:off x="4647825" y="2563899"/>
            <a:ext cx="354300" cy="3387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4647825" y="3043462"/>
            <a:ext cx="354300" cy="3387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9"/>
          <p:cNvSpPr/>
          <p:nvPr/>
        </p:nvSpPr>
        <p:spPr>
          <a:xfrm>
            <a:off x="4647825" y="3522999"/>
            <a:ext cx="354300" cy="3387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 txBox="1"/>
          <p:nvPr/>
        </p:nvSpPr>
        <p:spPr>
          <a:xfrm>
            <a:off x="4223400" y="4090325"/>
            <a:ext cx="2482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100">
                <a:solidFill>
                  <a:srgbClr val="262626"/>
                </a:solidFill>
                <a:highlight>
                  <a:srgbClr val="FFFFFF"/>
                </a:highlight>
              </a:rPr>
              <a:t>Fonctionnement d’un réseau de neurones avec attaque</a:t>
            </a:r>
            <a:endParaRPr b="1" i="1" sz="1300"/>
          </a:p>
        </p:txBody>
      </p:sp>
      <p:sp>
        <p:nvSpPr>
          <p:cNvPr id="162" name="Google Shape;162;p19"/>
          <p:cNvSpPr/>
          <p:nvPr/>
        </p:nvSpPr>
        <p:spPr>
          <a:xfrm>
            <a:off x="4522400" y="4651850"/>
            <a:ext cx="111300" cy="1230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 txBox="1"/>
          <p:nvPr/>
        </p:nvSpPr>
        <p:spPr>
          <a:xfrm>
            <a:off x="4724875" y="4551800"/>
            <a:ext cx="1727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900">
                <a:solidFill>
                  <a:srgbClr val="262626"/>
                </a:solidFill>
                <a:highlight>
                  <a:srgbClr val="FFFFFF"/>
                </a:highlight>
              </a:rPr>
              <a:t>Données </a:t>
            </a:r>
            <a:r>
              <a:rPr i="1" lang="fr" sz="900">
                <a:solidFill>
                  <a:srgbClr val="262626"/>
                </a:solidFill>
                <a:highlight>
                  <a:srgbClr val="FFFFFF"/>
                </a:highlight>
              </a:rPr>
              <a:t>d'entrée</a:t>
            </a:r>
            <a:r>
              <a:rPr i="1" lang="fr" sz="900">
                <a:solidFill>
                  <a:srgbClr val="262626"/>
                </a:solidFill>
                <a:highlight>
                  <a:srgbClr val="FFFFFF"/>
                </a:highlight>
              </a:rPr>
              <a:t> </a:t>
            </a:r>
            <a:r>
              <a:rPr i="1" lang="fr" sz="900">
                <a:solidFill>
                  <a:srgbClr val="262626"/>
                </a:solidFill>
                <a:highlight>
                  <a:srgbClr val="FFFFFF"/>
                </a:highlight>
              </a:rPr>
              <a:t>ajustées</a:t>
            </a:r>
            <a:endParaRPr i="1" sz="1100"/>
          </a:p>
        </p:txBody>
      </p:sp>
      <p:sp>
        <p:nvSpPr>
          <p:cNvPr id="164" name="Google Shape;164;p19"/>
          <p:cNvSpPr/>
          <p:nvPr/>
        </p:nvSpPr>
        <p:spPr>
          <a:xfrm>
            <a:off x="6390750" y="1886150"/>
            <a:ext cx="666900" cy="28719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9"/>
          <p:cNvSpPr txBox="1"/>
          <p:nvPr/>
        </p:nvSpPr>
        <p:spPr>
          <a:xfrm>
            <a:off x="7057650" y="2664800"/>
            <a:ext cx="162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Gradient = ∇Loss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6" name="Google Shape;166;p19"/>
          <p:cNvPicPr preferRelativeResize="0"/>
          <p:nvPr/>
        </p:nvPicPr>
        <p:blipFill rotWithShape="1">
          <a:blip r:embed="rId4">
            <a:alphaModFix/>
          </a:blip>
          <a:srcRect b="5935" l="7175" r="0" t="0"/>
          <a:stretch/>
        </p:blipFill>
        <p:spPr>
          <a:xfrm>
            <a:off x="7538858" y="3065789"/>
            <a:ext cx="666900" cy="66731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0"/>
          <p:cNvPicPr preferRelativeResize="0"/>
          <p:nvPr/>
        </p:nvPicPr>
        <p:blipFill rotWithShape="1">
          <a:blip r:embed="rId3">
            <a:alphaModFix/>
          </a:blip>
          <a:srcRect b="0" l="0" r="0" t="14551"/>
          <a:stretch/>
        </p:blipFill>
        <p:spPr>
          <a:xfrm>
            <a:off x="578950" y="2119368"/>
            <a:ext cx="8333400" cy="2060657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0"/>
          <p:cNvSpPr txBox="1"/>
          <p:nvPr>
            <p:ph type="title"/>
          </p:nvPr>
        </p:nvSpPr>
        <p:spPr>
          <a:xfrm>
            <a:off x="729325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étudiée n°1 : </a:t>
            </a: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Fonctionnement</a:t>
            </a:r>
            <a:endParaRPr sz="1700"/>
          </a:p>
        </p:txBody>
      </p:sp>
      <p:sp>
        <p:nvSpPr>
          <p:cNvPr id="174" name="Google Shape;174;p20"/>
          <p:cNvSpPr txBox="1"/>
          <p:nvPr>
            <p:ph type="title"/>
          </p:nvPr>
        </p:nvSpPr>
        <p:spPr>
          <a:xfrm>
            <a:off x="810600" y="1274750"/>
            <a:ext cx="7547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0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FGSM (Fast Gradient Sign Method) / </a:t>
            </a:r>
            <a:r>
              <a:rPr i="1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LinfFastGradientAttack</a:t>
            </a:r>
            <a:endParaRPr i="1"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3001" y="1943750"/>
            <a:ext cx="3145775" cy="26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1"/>
          <p:cNvSpPr txBox="1"/>
          <p:nvPr/>
        </p:nvSpPr>
        <p:spPr>
          <a:xfrm>
            <a:off x="4451125" y="2659525"/>
            <a:ext cx="3672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●"/>
            </a:pPr>
            <a:r>
              <a:rPr lang="fr" sz="1500">
                <a:latin typeface="Calibri"/>
                <a:ea typeface="Calibri"/>
                <a:cs typeface="Calibri"/>
                <a:sym typeface="Calibri"/>
              </a:rPr>
              <a:t>Choix de la norme de perturbation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●"/>
            </a:pPr>
            <a:r>
              <a:rPr lang="fr" sz="1500">
                <a:latin typeface="Calibri"/>
                <a:ea typeface="Calibri"/>
                <a:cs typeface="Calibri"/>
                <a:sym typeface="Calibri"/>
              </a:rPr>
              <a:t>Application de la descente de gradient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1"/>
          <p:cNvSpPr txBox="1"/>
          <p:nvPr>
            <p:ph type="title"/>
          </p:nvPr>
        </p:nvSpPr>
        <p:spPr>
          <a:xfrm>
            <a:off x="729325" y="663350"/>
            <a:ext cx="833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étudiée n°1 : </a:t>
            </a: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Fonctionnement</a:t>
            </a:r>
            <a:endParaRPr sz="1700"/>
          </a:p>
        </p:txBody>
      </p:sp>
      <p:sp>
        <p:nvSpPr>
          <p:cNvPr id="183" name="Google Shape;183;p21"/>
          <p:cNvSpPr txBox="1"/>
          <p:nvPr>
            <p:ph type="title"/>
          </p:nvPr>
        </p:nvSpPr>
        <p:spPr>
          <a:xfrm>
            <a:off x="810600" y="1274750"/>
            <a:ext cx="7547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0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Attaque FGSM (Fast Gradient Sign Method) / </a:t>
            </a:r>
            <a:r>
              <a:rPr i="1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LinfFastGradientAttack</a:t>
            </a:r>
            <a:endParaRPr i="1"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